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0" r:id="rId4"/>
    <p:sldId id="271" r:id="rId5"/>
    <p:sldId id="259" r:id="rId6"/>
    <p:sldId id="273" r:id="rId7"/>
    <p:sldId id="260" r:id="rId8"/>
    <p:sldId id="274" r:id="rId9"/>
    <p:sldId id="261" r:id="rId10"/>
    <p:sldId id="275" r:id="rId11"/>
    <p:sldId id="262" r:id="rId12"/>
    <p:sldId id="276" r:id="rId13"/>
    <p:sldId id="277" r:id="rId14"/>
    <p:sldId id="264" r:id="rId15"/>
    <p:sldId id="265" r:id="rId16"/>
    <p:sldId id="266" r:id="rId17"/>
    <p:sldId id="279" r:id="rId18"/>
    <p:sldId id="280" r:id="rId19"/>
    <p:sldId id="282" r:id="rId20"/>
    <p:sldId id="281" r:id="rId2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81"/>
    <p:restoredTop sz="96327"/>
  </p:normalViewPr>
  <p:slideViewPr>
    <p:cSldViewPr snapToGrid="0" snapToObjects="1">
      <p:cViewPr>
        <p:scale>
          <a:sx n="77" d="100"/>
          <a:sy n="77" d="100"/>
        </p:scale>
        <p:origin x="-58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74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31880F-2CDF-D74B-A450-9BC1E4723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8476"/>
            <a:ext cx="9144000" cy="16557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5AEAD10-2AC0-3B4D-9A72-D7E6840F9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3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CE11F0-A589-8446-95C8-B3EAF878B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704" y="518139"/>
            <a:ext cx="1498591" cy="15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8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31FFB9-148A-0E4E-9545-82CB0A85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5D1A2A-EEEA-A24E-89DB-056DA08CF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6B6525-5D7C-5A4B-867D-AF92E710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FEB333-A957-5942-9835-CDCE1D60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9703FB-7DFF-AB4B-A645-5EFECCFE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157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373BD0D-3D26-AE4D-A974-32659D6D6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455336D-4DFE-6D46-8B7B-28EBDC5F6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5213C6-214D-3340-B623-35DCD00C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2E3BDC-AAB8-8B46-851B-504D5895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5E35FD-3EB0-E446-9E48-2BE6F0A6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581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85A56B-61B1-694F-BF7E-01FE8BEA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D1FD65-E2B4-D943-8EEC-2AEE0E11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FD479E-32D6-A744-95B1-60E8D7F0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2A62D1-984F-444A-ABF5-DABDE698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87BAB5-AD74-994F-8FCD-09D14C0F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122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274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610FCD-A6E5-D741-B8BB-F2241BDD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BE38FA-021D-9348-9978-AA95D14EB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45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701361-584E-C646-8E07-14B14602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143E6F-DF5D-A945-BE9C-BB634DD1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A0F15E-757C-D946-81DF-846E02E8A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EE43D4-078A-D24C-A64E-10168F22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E9B963-9AEA-D747-916A-B5DFFE34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8FF8889-7193-0643-80FA-5D7D3F3F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330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028703-C9FB-E546-B73F-59C7E835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688329-E395-5742-9BF8-8046ADC98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E82A32-2C41-274D-8F6D-E34080644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F0FC2A4-200C-5D4C-A934-9262E7C22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2CCF2FA-D6CC-A54B-BE08-B38A3FE78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2BC733C-0FB4-404D-A284-5EF03142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C2C6C7C-BE20-7547-85E5-A6AF362F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BD0A1B5-953D-C341-8200-6DBAD875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199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EE8C25-9E17-AB40-81FC-D03393A2A9D8}"/>
              </a:ext>
            </a:extLst>
          </p:cNvPr>
          <p:cNvSpPr/>
          <p:nvPr userDrawn="1"/>
        </p:nvSpPr>
        <p:spPr>
          <a:xfrm>
            <a:off x="0" y="0"/>
            <a:ext cx="12192000" cy="1021644"/>
          </a:xfrm>
          <a:prstGeom prst="rect">
            <a:avLst/>
          </a:prstGeom>
          <a:solidFill>
            <a:srgbClr val="2748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4B61B8-93F4-2547-8DD8-D2FAEE9F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1"/>
            <a:ext cx="10084496" cy="665141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C3922D1-175A-464E-9951-FC77D50DCD1B}"/>
              </a:ext>
            </a:extLst>
          </p:cNvPr>
          <p:cNvSpPr/>
          <p:nvPr userDrawn="1"/>
        </p:nvSpPr>
        <p:spPr>
          <a:xfrm>
            <a:off x="0" y="6449894"/>
            <a:ext cx="12192000" cy="420227"/>
          </a:xfrm>
          <a:prstGeom prst="rect">
            <a:avLst/>
          </a:prstGeom>
          <a:solidFill>
            <a:srgbClr val="2748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22994C0-4761-6B4E-AD6C-EB569A71F851}"/>
              </a:ext>
            </a:extLst>
          </p:cNvPr>
          <p:cNvSpPr txBox="1"/>
          <p:nvPr userDrawn="1"/>
        </p:nvSpPr>
        <p:spPr>
          <a:xfrm>
            <a:off x="481209" y="6559980"/>
            <a:ext cx="30107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700" dirty="0">
                <a:solidFill>
                  <a:schemeClr val="bg1"/>
                </a:solidFill>
              </a:rPr>
              <a:t>© Copyright 2020 Sakarya Uygulamalı Bilimler Üniversitesi. Her hakkı saklıdır.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5C9FECA-B3C0-6D4F-852D-26E65F1AA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2326" y="174653"/>
            <a:ext cx="700414" cy="7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DDCBAD-8ADA-8B49-B587-8E1D9199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8A3BDF2-98DA-7C4C-A4BD-FCAE7E57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8748ED-5122-EB4C-B937-501602CC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472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2CA61C-1B54-C546-8B1A-F4FA1F1A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E7E099-69BE-9E4E-B814-FD8D54F8B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5FD9893-A862-8A4A-A7A0-8AD229EBA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AC3DFC-18C5-E64F-B8EB-7DB216AB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3BFD8E1-29BE-D447-8353-94FD9F75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9D3F924-AB64-E542-BB34-F0E29C2E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289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F43966-4B47-484D-A8C6-20A64468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E648F69-E6C1-A44D-ABB5-20ADD1398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91FC6F-B2A5-9C4D-92BF-81125020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5A557B-F4CD-2345-80F7-D190D8EC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051E43-E0E9-684D-BA72-53D139E4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49B1444-1082-0D42-8AEE-4F81293B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179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DA48C0C-A6F6-964F-A207-7D8E502E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7F79FE-FA48-8843-B658-F7EDC2F8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372EFC-5D52-2E42-9ED8-FFF15AF43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9C1A-3EE6-C74A-AF88-39711D58E17C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E852D5-A3A7-4849-9A6E-A25B6183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C3D556-2554-7D48-A55C-C2C22B31F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531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file:///F:\h&#252;seyin_B&#304;LG&#304;SAYAR_kopya_19.9.19\tezler\H&#220;SEY&#304;N%20&#304;RFAN%20BALIK_DOKTORA%20TEZ&#304;.pdf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file:///C:\Users\hirfa\Desktop\bee%20pollination_hazelnut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E868AE-8335-6549-B379-664B5A3C0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30530"/>
            <a:ext cx="9144000" cy="1450638"/>
          </a:xfrm>
        </p:spPr>
        <p:txBody>
          <a:bodyPr/>
          <a:lstStyle/>
          <a:p>
            <a:r>
              <a:rPr lang="tr-TR" i="1" dirty="0"/>
              <a:t>FINDIKTA TOZLANMA</a:t>
            </a:r>
            <a:endParaRPr lang="x-none" i="1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C1E7F4-3BBD-4D48-B05A-0B98F8A73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7292"/>
            <a:ext cx="9144000" cy="1655762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Dr</a:t>
            </a:r>
            <a:r>
              <a:rPr lang="tr-TR" dirty="0"/>
              <a:t>. </a:t>
            </a:r>
            <a:r>
              <a:rPr lang="tr-TR" dirty="0" err="1"/>
              <a:t>Öğr</a:t>
            </a:r>
            <a:r>
              <a:rPr lang="tr-TR" dirty="0"/>
              <a:t>. Üyesi Hüseyin İrfan BALIK</a:t>
            </a:r>
          </a:p>
          <a:p>
            <a:r>
              <a:rPr lang="tr-TR" dirty="0" smtClean="0"/>
              <a:t>SUBÜ Ziraat Fakültesi </a:t>
            </a:r>
            <a:r>
              <a:rPr lang="tr-TR" dirty="0" smtClean="0">
                <a:solidFill>
                  <a:schemeClr val="bg1"/>
                </a:solidFill>
              </a:rPr>
              <a:t>Bahçe Bitkileri Bölümü</a:t>
            </a:r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225196-37C2-5545-A269-9F9CC8CD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 dirty="0" smtClean="0"/>
              <a:t>EŞEYSEL UYUŞMAZLIK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B2FFB6-492F-FB4D-97C9-008C990AC1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C1421C8-9C05-D249-BA4C-FFFE4EF4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4 Dikdörtgen"/>
          <p:cNvSpPr/>
          <p:nvPr/>
        </p:nvSpPr>
        <p:spPr>
          <a:xfrm>
            <a:off x="179512" y="1196752"/>
            <a:ext cx="466433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dirty="0" smtClean="0"/>
              <a:t>Erkek ve dişi gametlerin zigotu oluşturmak için birleşememesi olayına </a:t>
            </a:r>
            <a:r>
              <a:rPr lang="tr-TR" b="1" dirty="0" smtClean="0"/>
              <a:t>eşeysel uyuşmazlık </a:t>
            </a:r>
            <a:r>
              <a:rPr lang="tr-TR" dirty="0" smtClean="0"/>
              <a:t>denir</a:t>
            </a:r>
            <a:r>
              <a:rPr lang="tr-TR" b="1" dirty="0" smtClean="0"/>
              <a:t>.</a:t>
            </a:r>
            <a:endParaRPr lang="tr-TR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79512" y="2206361"/>
            <a:ext cx="11831256" cy="1368152"/>
          </a:xfrm>
          <a:prstGeom prst="rect">
            <a:avLst/>
          </a:prstGeom>
          <a:solidFill>
            <a:schemeClr val="accent6">
              <a:lumMod val="20000"/>
              <a:lumOff val="80000"/>
              <a:alpha val="45098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/>
              <a:t> Fındıkta kendine ve karşılıklı uyuşmazlık söz konusudur.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/>
              <a:t>Fındıktaki uyuşmazlık S </a:t>
            </a:r>
            <a:r>
              <a:rPr lang="tr-TR" sz="2400" dirty="0" err="1" smtClean="0"/>
              <a:t>allelleri</a:t>
            </a:r>
            <a:r>
              <a:rPr lang="tr-TR" sz="2400" dirty="0" smtClean="0"/>
              <a:t> ile tek bir </a:t>
            </a:r>
            <a:r>
              <a:rPr lang="tr-TR" sz="2400" dirty="0" err="1" smtClean="0"/>
              <a:t>lokus</a:t>
            </a:r>
            <a:r>
              <a:rPr lang="tr-TR" sz="2400" dirty="0" smtClean="0"/>
              <a:t> tarafından kontrol edilen </a:t>
            </a:r>
            <a:r>
              <a:rPr lang="tr-TR" sz="2400" b="1" dirty="0" err="1" smtClean="0"/>
              <a:t>sporofitik</a:t>
            </a:r>
            <a:r>
              <a:rPr lang="tr-TR" sz="2400" dirty="0" smtClean="0"/>
              <a:t> tiptedir </a:t>
            </a:r>
            <a:r>
              <a:rPr lang="tr-TR" sz="2400" b="1" dirty="0" smtClean="0"/>
              <a:t>(</a:t>
            </a:r>
            <a:r>
              <a:rPr lang="tr-TR" sz="2400" b="1" dirty="0" err="1" smtClean="0"/>
              <a:t>Thompson</a:t>
            </a:r>
            <a:r>
              <a:rPr lang="tr-TR" sz="2400" b="1" dirty="0" smtClean="0"/>
              <a:t>, 1979). </a:t>
            </a:r>
            <a:endParaRPr lang="tr-TR" sz="2400" b="1" dirty="0" smtClean="0"/>
          </a:p>
        </p:txBody>
      </p:sp>
      <p:sp>
        <p:nvSpPr>
          <p:cNvPr id="6" name="5 Dikdörtgen"/>
          <p:cNvSpPr/>
          <p:nvPr/>
        </p:nvSpPr>
        <p:spPr>
          <a:xfrm>
            <a:off x="251520" y="3717032"/>
            <a:ext cx="11759248" cy="2169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err="1" smtClean="0"/>
              <a:t>Sporofitik</a:t>
            </a:r>
            <a:r>
              <a:rPr lang="tr-TR" dirty="0" smtClean="0"/>
              <a:t> uyuşmazlıkta, çiçek tozunun uyuşmazlık özelliği, </a:t>
            </a:r>
            <a:r>
              <a:rPr lang="tr-TR" dirty="0" smtClean="0">
                <a:solidFill>
                  <a:srgbClr val="00B0F0"/>
                </a:solidFill>
              </a:rPr>
              <a:t>çiçek tozunun üretildiği bitki tarafından</a:t>
            </a:r>
            <a:r>
              <a:rPr lang="tr-TR" dirty="0" smtClean="0"/>
              <a:t> belirlenmektedir.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smtClean="0"/>
              <a:t>Dişicik borusunun ucundaki </a:t>
            </a:r>
            <a:r>
              <a:rPr lang="tr-TR" dirty="0" err="1" smtClean="0"/>
              <a:t>allelgenler</a:t>
            </a:r>
            <a:r>
              <a:rPr lang="tr-TR" dirty="0" smtClean="0"/>
              <a:t> ile poleni oluşturan ebeveyndeki </a:t>
            </a:r>
            <a:r>
              <a:rPr lang="tr-TR" dirty="0" err="1" smtClean="0"/>
              <a:t>allelgenlerin</a:t>
            </a:r>
            <a:r>
              <a:rPr lang="tr-TR" dirty="0" smtClean="0"/>
              <a:t> ortak olması durumunda uyuşmazlık ortaya çıkar.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err="1" smtClean="0"/>
              <a:t>Pistildeki</a:t>
            </a:r>
            <a:r>
              <a:rPr lang="tr-TR" dirty="0" smtClean="0"/>
              <a:t> </a:t>
            </a:r>
            <a:r>
              <a:rPr lang="tr-TR" dirty="0" err="1" smtClean="0"/>
              <a:t>allelgenlerin</a:t>
            </a:r>
            <a:r>
              <a:rPr lang="tr-TR" dirty="0" smtClean="0"/>
              <a:t> </a:t>
            </a:r>
            <a:r>
              <a:rPr lang="tr-TR" dirty="0" err="1" smtClean="0"/>
              <a:t>co</a:t>
            </a:r>
            <a:r>
              <a:rPr lang="tr-TR" dirty="0" smtClean="0"/>
              <a:t>-</a:t>
            </a:r>
            <a:r>
              <a:rPr lang="tr-TR" dirty="0" err="1" smtClean="0"/>
              <a:t>dominat</a:t>
            </a:r>
            <a:r>
              <a:rPr lang="tr-TR" dirty="0" smtClean="0"/>
              <a:t>, polendekilerin ise </a:t>
            </a:r>
            <a:r>
              <a:rPr lang="tr-TR" dirty="0" err="1" smtClean="0"/>
              <a:t>dominat</a:t>
            </a:r>
            <a:r>
              <a:rPr lang="tr-TR" dirty="0" smtClean="0"/>
              <a:t> ya da </a:t>
            </a:r>
            <a:r>
              <a:rPr lang="tr-TR" dirty="0" err="1" smtClean="0"/>
              <a:t>co</a:t>
            </a:r>
            <a:r>
              <a:rPr lang="tr-TR" dirty="0" smtClean="0"/>
              <a:t>-dominant olduğu belirlenmiştir </a:t>
            </a:r>
            <a:r>
              <a:rPr lang="tr-TR" b="1" dirty="0" smtClean="0"/>
              <a:t>(</a:t>
            </a:r>
            <a:r>
              <a:rPr lang="tr-TR" b="1" dirty="0" err="1" smtClean="0"/>
              <a:t>Mehlenbacher</a:t>
            </a:r>
            <a:r>
              <a:rPr lang="tr-TR" b="1" dirty="0" smtClean="0"/>
              <a:t> ve </a:t>
            </a:r>
            <a:r>
              <a:rPr lang="tr-TR" b="1" dirty="0" err="1" smtClean="0"/>
              <a:t>Thompson</a:t>
            </a:r>
            <a:r>
              <a:rPr lang="tr-TR" b="1" dirty="0" smtClean="0"/>
              <a:t>, 1988).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522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48930" y="397301"/>
            <a:ext cx="11225914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dirty="0"/>
              <a:t>Örneğin poleni oluşturan ebeveyn</a:t>
            </a:r>
            <a:r>
              <a:rPr lang="tr-TR" sz="2800" b="1" dirty="0"/>
              <a:t> S1S2 </a:t>
            </a:r>
            <a:r>
              <a:rPr lang="tr-TR" sz="2400" dirty="0" err="1"/>
              <a:t>allel</a:t>
            </a:r>
            <a:r>
              <a:rPr lang="tr-TR" sz="2400" dirty="0"/>
              <a:t> genlerine sahip olduğunda bu bitkinin </a:t>
            </a:r>
            <a:r>
              <a:rPr lang="tr-TR" sz="2400" dirty="0" err="1"/>
              <a:t>tozlamış</a:t>
            </a:r>
            <a:r>
              <a:rPr lang="tr-TR" sz="2400" dirty="0"/>
              <a:t> olduğu dişi çiçeğin </a:t>
            </a:r>
            <a:r>
              <a:rPr lang="tr-TR" sz="2400" dirty="0" err="1"/>
              <a:t>dişicik</a:t>
            </a:r>
            <a:r>
              <a:rPr lang="tr-TR" sz="2400" dirty="0"/>
              <a:t> borusunda da </a:t>
            </a:r>
            <a:r>
              <a:rPr lang="tr-TR" sz="2800" b="1" dirty="0"/>
              <a:t>S1 veya S2 </a:t>
            </a:r>
            <a:r>
              <a:rPr lang="tr-TR" sz="2400" dirty="0" err="1"/>
              <a:t>allel</a:t>
            </a:r>
            <a:r>
              <a:rPr lang="tr-TR" sz="2400" dirty="0"/>
              <a:t> genlerinden herhangi birisi veya her ikisi olması durumunda uyuşmazlık ortaya çıkmaktadır.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7" y="2983443"/>
            <a:ext cx="6248400" cy="3175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071292" y="5799759"/>
            <a:ext cx="159258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Uyuşmaz 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974301" y="5797539"/>
            <a:ext cx="172319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Uyuşmaz 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5200482" y="5789111"/>
            <a:ext cx="149552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Uyuşur </a:t>
            </a:r>
            <a:endParaRPr lang="tr-TR" dirty="0"/>
          </a:p>
        </p:txBody>
      </p:sp>
      <p:sp>
        <p:nvSpPr>
          <p:cNvPr id="7" name="Oval 6"/>
          <p:cNvSpPr/>
          <p:nvPr/>
        </p:nvSpPr>
        <p:spPr>
          <a:xfrm>
            <a:off x="3023659" y="3216167"/>
            <a:ext cx="865239" cy="4729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6522" y="2999210"/>
            <a:ext cx="4808322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sz="2400" dirty="0" smtClean="0"/>
              <a:t> </a:t>
            </a:r>
            <a:r>
              <a:rPr lang="tr-TR" sz="2400" b="1" i="1" dirty="0" smtClean="0"/>
              <a:t>Yapılan </a:t>
            </a:r>
            <a:r>
              <a:rPr lang="tr-TR" sz="2400" b="1" i="1" dirty="0"/>
              <a:t>çalışmalar sonucunda fındıkta uyuşmazlığa sebep olan </a:t>
            </a:r>
            <a:r>
              <a:rPr lang="tr-TR" sz="2400" b="1" i="1" dirty="0">
                <a:solidFill>
                  <a:srgbClr val="FF0000"/>
                </a:solidFill>
              </a:rPr>
              <a:t>33 S </a:t>
            </a:r>
            <a:r>
              <a:rPr lang="tr-TR" sz="2400" b="1" i="1" dirty="0" err="1">
                <a:solidFill>
                  <a:srgbClr val="FF0000"/>
                </a:solidFill>
              </a:rPr>
              <a:t>alleli</a:t>
            </a:r>
            <a:r>
              <a:rPr lang="tr-TR" sz="2400" b="1" i="1" dirty="0">
                <a:solidFill>
                  <a:srgbClr val="FF0000"/>
                </a:solidFill>
              </a:rPr>
              <a:t> </a:t>
            </a:r>
            <a:r>
              <a:rPr lang="tr-TR" sz="2400" b="1" i="1" dirty="0" smtClean="0"/>
              <a:t>belirlenmiştir.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2400" b="1" i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400" b="1" i="1" dirty="0" smtClean="0"/>
              <a:t> Karadeniz’de yetiştirilen fındık </a:t>
            </a:r>
            <a:r>
              <a:rPr lang="tr-TR" sz="2400" b="1" i="1" dirty="0"/>
              <a:t>çeşit ve </a:t>
            </a:r>
            <a:r>
              <a:rPr lang="tr-TR" sz="2400" b="1" i="1" dirty="0" err="1"/>
              <a:t>genotiplerinde</a:t>
            </a:r>
            <a:r>
              <a:rPr lang="tr-TR" sz="2400" b="1" i="1" dirty="0"/>
              <a:t> en yaygın </a:t>
            </a:r>
            <a:r>
              <a:rPr lang="tr-TR" sz="2400" b="1" i="1" dirty="0" err="1"/>
              <a:t>alleller</a:t>
            </a:r>
            <a:r>
              <a:rPr lang="tr-TR" sz="2400" b="1" i="1" dirty="0"/>
              <a:t> </a:t>
            </a:r>
            <a:r>
              <a:rPr lang="tr-TR" sz="2400" b="1" i="1" dirty="0">
                <a:solidFill>
                  <a:srgbClr val="FF0000"/>
                </a:solidFill>
              </a:rPr>
              <a:t>S</a:t>
            </a:r>
            <a:r>
              <a:rPr lang="tr-TR" sz="2400" b="1" i="1" baseline="-25000" dirty="0">
                <a:solidFill>
                  <a:srgbClr val="FF0000"/>
                </a:solidFill>
              </a:rPr>
              <a:t>4, </a:t>
            </a:r>
            <a:r>
              <a:rPr lang="tr-TR" sz="2400" b="1" i="1" dirty="0">
                <a:solidFill>
                  <a:srgbClr val="FF0000"/>
                </a:solidFill>
              </a:rPr>
              <a:t>S</a:t>
            </a:r>
            <a:r>
              <a:rPr lang="tr-TR" sz="2400" b="1" i="1" baseline="-25000" dirty="0">
                <a:solidFill>
                  <a:srgbClr val="FF0000"/>
                </a:solidFill>
              </a:rPr>
              <a:t>2,</a:t>
            </a:r>
            <a:r>
              <a:rPr lang="tr-TR" sz="2400" b="1" i="1" dirty="0">
                <a:solidFill>
                  <a:srgbClr val="FF0000"/>
                </a:solidFill>
              </a:rPr>
              <a:t> S</a:t>
            </a:r>
            <a:r>
              <a:rPr lang="tr-TR" sz="2400" b="1" i="1" baseline="-25000" dirty="0">
                <a:solidFill>
                  <a:srgbClr val="FF0000"/>
                </a:solidFill>
              </a:rPr>
              <a:t>10,</a:t>
            </a:r>
            <a:r>
              <a:rPr lang="tr-TR" sz="2400" b="1" i="1" dirty="0">
                <a:solidFill>
                  <a:srgbClr val="FF0000"/>
                </a:solidFill>
              </a:rPr>
              <a:t> S</a:t>
            </a:r>
            <a:r>
              <a:rPr lang="tr-TR" sz="2400" b="1" i="1" baseline="-25000" dirty="0">
                <a:solidFill>
                  <a:srgbClr val="FF0000"/>
                </a:solidFill>
              </a:rPr>
              <a:t>5 </a:t>
            </a:r>
            <a:r>
              <a:rPr lang="tr-TR" sz="2400" b="1" i="1" dirty="0">
                <a:solidFill>
                  <a:srgbClr val="FF0000"/>
                </a:solidFill>
              </a:rPr>
              <a:t>ve S</a:t>
            </a:r>
            <a:r>
              <a:rPr lang="tr-TR" sz="2400" b="1" i="1" baseline="-25000" dirty="0">
                <a:solidFill>
                  <a:srgbClr val="FF0000"/>
                </a:solidFill>
              </a:rPr>
              <a:t>31</a:t>
            </a:r>
            <a:r>
              <a:rPr lang="tr-TR" sz="2400" b="1" i="1" baseline="-25000" dirty="0"/>
              <a:t> </a:t>
            </a:r>
            <a:r>
              <a:rPr lang="tr-TR" sz="2400" b="1" i="1" dirty="0"/>
              <a:t>‘</a:t>
            </a:r>
            <a:r>
              <a:rPr lang="tr-TR" sz="2400" b="1" i="1" dirty="0" err="1"/>
              <a:t>dir</a:t>
            </a:r>
            <a:r>
              <a:rPr lang="tr-TR" sz="2400" b="1" i="1" dirty="0"/>
              <a:t>.</a:t>
            </a:r>
            <a:r>
              <a:rPr lang="tr-TR" sz="2400" b="1" i="1" dirty="0" smtClean="0"/>
              <a:t> </a:t>
            </a:r>
            <a:r>
              <a:rPr lang="tr-TR" sz="2400" b="1" i="1" dirty="0"/>
              <a:t>(</a:t>
            </a:r>
            <a:r>
              <a:rPr lang="tr-TR" sz="2400" b="1" i="1" dirty="0" err="1"/>
              <a:t>Mehlenbacher</a:t>
            </a:r>
            <a:r>
              <a:rPr lang="tr-TR" sz="2400" b="1" i="1" dirty="0"/>
              <a:t>, 2014).</a:t>
            </a:r>
          </a:p>
        </p:txBody>
      </p:sp>
    </p:spTree>
    <p:extLst>
      <p:ext uri="{BB962C8B-B14F-4D97-AF65-F5344CB8AC3E}">
        <p14:creationId xmlns:p14="http://schemas.microsoft.com/office/powerpoint/2010/main" val="56489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225196-37C2-5545-A269-9F9CC8CD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 dirty="0" smtClean="0"/>
              <a:t>TOZLAYICI ÇEŞİT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B2FFB6-492F-FB4D-97C9-008C990AC1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C1421C8-9C05-D249-BA4C-FFFE4EF4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2" name="Dikdörtgen 1"/>
          <p:cNvSpPr/>
          <p:nvPr/>
        </p:nvSpPr>
        <p:spPr>
          <a:xfrm>
            <a:off x="391297" y="1249746"/>
            <a:ext cx="115824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lvl="0" indent="-285750" algn="just" fontAlgn="base">
              <a:lnSpc>
                <a:spcPct val="150000"/>
              </a:lnSpc>
              <a:spcAft>
                <a:spcPct val="0"/>
              </a:spcAft>
              <a:buClr>
                <a:srgbClr val="C4C3AA"/>
              </a:buClr>
              <a:buSzPct val="60000"/>
              <a:buFont typeface="Wingdings" pitchFamily="2" charset="2"/>
              <a:buChar char="ü"/>
              <a:defRPr/>
            </a:pPr>
            <a:r>
              <a:rPr lang="tr-TR" kern="0" dirty="0">
                <a:solidFill>
                  <a:srgbClr val="000000"/>
                </a:solidFill>
                <a:cs typeface="Tahoma" pitchFamily="34" charset="0"/>
              </a:rPr>
              <a:t>Fındıkta </a:t>
            </a:r>
            <a:r>
              <a:rPr lang="tr-TR" sz="2400" b="1" kern="0" dirty="0" err="1">
                <a:solidFill>
                  <a:srgbClr val="000000"/>
                </a:solidFill>
                <a:cs typeface="Tahoma" pitchFamily="34" charset="0"/>
              </a:rPr>
              <a:t>dikogami</a:t>
            </a:r>
            <a:r>
              <a:rPr lang="tr-TR" sz="2400" b="1" kern="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tr-TR" kern="0" dirty="0">
                <a:solidFill>
                  <a:srgbClr val="000000"/>
                </a:solidFill>
                <a:cs typeface="Tahoma" pitchFamily="34" charset="0"/>
              </a:rPr>
              <a:t>ve </a:t>
            </a:r>
            <a:r>
              <a:rPr lang="tr-TR" sz="2400" b="1" kern="0" dirty="0">
                <a:solidFill>
                  <a:srgbClr val="000000"/>
                </a:solidFill>
                <a:cs typeface="Tahoma" pitchFamily="34" charset="0"/>
              </a:rPr>
              <a:t>eşeysel uyuşmazlık</a:t>
            </a:r>
            <a:r>
              <a:rPr lang="tr-TR" kern="0" dirty="0">
                <a:solidFill>
                  <a:srgbClr val="000000"/>
                </a:solidFill>
                <a:cs typeface="Tahoma" pitchFamily="34" charset="0"/>
              </a:rPr>
              <a:t>, </a:t>
            </a:r>
            <a:r>
              <a:rPr lang="tr-TR" kern="0" dirty="0" err="1">
                <a:solidFill>
                  <a:srgbClr val="000000"/>
                </a:solidFill>
                <a:cs typeface="Tahoma" pitchFamily="34" charset="0"/>
              </a:rPr>
              <a:t>tozlayıcı</a:t>
            </a:r>
            <a:r>
              <a:rPr lang="tr-TR" kern="0" dirty="0">
                <a:solidFill>
                  <a:srgbClr val="000000"/>
                </a:solidFill>
                <a:cs typeface="Tahoma" pitchFamily="34" charset="0"/>
              </a:rPr>
              <a:t> çeşit kullanımını gerektirmektedir.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91296" y="2261140"/>
            <a:ext cx="11434119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tr-TR" dirty="0">
                <a:solidFill>
                  <a:prstClr val="black"/>
                </a:solidFill>
              </a:rPr>
              <a:t>Bu nedenle fındık bahçesi tesisinde 1/10 oranında en az </a:t>
            </a:r>
            <a:r>
              <a:rPr lang="tr-TR" sz="2400" b="1" dirty="0">
                <a:solidFill>
                  <a:srgbClr val="FF0000"/>
                </a:solidFill>
              </a:rPr>
              <a:t>2 </a:t>
            </a:r>
            <a:r>
              <a:rPr lang="tr-TR" sz="2400" b="1" dirty="0" err="1">
                <a:solidFill>
                  <a:srgbClr val="FF0000"/>
                </a:solidFill>
              </a:rPr>
              <a:t>tozlayıcı</a:t>
            </a:r>
            <a:r>
              <a:rPr lang="tr-TR" sz="2400" b="1" dirty="0">
                <a:solidFill>
                  <a:srgbClr val="FF0000"/>
                </a:solidFill>
              </a:rPr>
              <a:t> çeşit </a:t>
            </a:r>
            <a:r>
              <a:rPr lang="tr-TR" dirty="0">
                <a:solidFill>
                  <a:prstClr val="black"/>
                </a:solidFill>
              </a:rPr>
              <a:t>bulundurulması gerekmektedir. </a:t>
            </a:r>
          </a:p>
          <a:p>
            <a:pPr lvl="0" fontAlgn="base">
              <a:lnSpc>
                <a:spcPct val="140000"/>
              </a:lnSpc>
              <a:spcAft>
                <a:spcPct val="0"/>
              </a:spcAft>
              <a:buClr>
                <a:srgbClr val="C4C3AA"/>
              </a:buClr>
              <a:buSzPct val="60000"/>
              <a:defRPr/>
            </a:pPr>
            <a:endParaRPr lang="tr-TR" b="1" u="sng" kern="0" dirty="0" smtClean="0">
              <a:cs typeface="Arial"/>
            </a:endParaRPr>
          </a:p>
          <a:p>
            <a:pPr lvl="0" fontAlgn="base">
              <a:lnSpc>
                <a:spcPct val="140000"/>
              </a:lnSpc>
              <a:spcAft>
                <a:spcPct val="0"/>
              </a:spcAft>
              <a:buClr>
                <a:srgbClr val="C4C3AA"/>
              </a:buClr>
              <a:buSzPct val="60000"/>
              <a:defRPr/>
            </a:pPr>
            <a:r>
              <a:rPr lang="tr-TR" b="1" u="sng" kern="0" dirty="0" err="1" smtClean="0">
                <a:cs typeface="Arial"/>
              </a:rPr>
              <a:t>Tozlayıcı</a:t>
            </a:r>
            <a:r>
              <a:rPr lang="tr-TR" b="1" u="sng" kern="0" dirty="0" smtClean="0">
                <a:cs typeface="Arial"/>
              </a:rPr>
              <a:t> Çeşitlerin Özellikleri</a:t>
            </a:r>
            <a:endParaRPr lang="tr-TR" b="1" u="sng" kern="0" dirty="0">
              <a:cs typeface="Arial"/>
            </a:endParaRPr>
          </a:p>
          <a:p>
            <a:pPr lvl="0" algn="just" fontAlgn="base">
              <a:lnSpc>
                <a:spcPct val="140000"/>
              </a:lnSpc>
              <a:spcAft>
                <a:spcPct val="0"/>
              </a:spcAft>
              <a:buClr>
                <a:srgbClr val="C4C3AA"/>
              </a:buClr>
              <a:buSzPct val="60000"/>
              <a:defRPr/>
            </a:pPr>
            <a:r>
              <a:rPr lang="tr-TR" kern="0" dirty="0">
                <a:cs typeface="Arial"/>
              </a:rPr>
              <a:t>ana çeşit ile uyuşmazlık göstermemeli, </a:t>
            </a:r>
          </a:p>
          <a:p>
            <a:pPr lvl="0" algn="just" fontAlgn="base">
              <a:lnSpc>
                <a:spcPct val="140000"/>
              </a:lnSpc>
              <a:spcAft>
                <a:spcPct val="0"/>
              </a:spcAft>
              <a:buClr>
                <a:srgbClr val="C4C3AA"/>
              </a:buClr>
              <a:buSzPct val="60000"/>
              <a:defRPr/>
            </a:pPr>
            <a:r>
              <a:rPr lang="tr-TR" kern="0" dirty="0">
                <a:cs typeface="Arial"/>
              </a:rPr>
              <a:t>ana çeşit ile çiçeklenme zamanları uyuşmalı,</a:t>
            </a:r>
          </a:p>
          <a:p>
            <a:pPr lvl="0" algn="just" fontAlgn="base">
              <a:lnSpc>
                <a:spcPct val="140000"/>
              </a:lnSpc>
              <a:spcAft>
                <a:spcPct val="0"/>
              </a:spcAft>
              <a:buClr>
                <a:srgbClr val="C4C3AA"/>
              </a:buClr>
              <a:buSzPct val="60000"/>
              <a:defRPr/>
            </a:pPr>
            <a:r>
              <a:rPr lang="tr-TR" kern="0" dirty="0">
                <a:cs typeface="Arial"/>
              </a:rPr>
              <a:t>çiçek tozlarının canlılık oranı yüksek olmalı, </a:t>
            </a:r>
          </a:p>
          <a:p>
            <a:pPr lvl="0" algn="just" fontAlgn="base">
              <a:lnSpc>
                <a:spcPct val="140000"/>
              </a:lnSpc>
              <a:spcAft>
                <a:spcPct val="0"/>
              </a:spcAft>
              <a:buClr>
                <a:srgbClr val="C4C3AA"/>
              </a:buClr>
              <a:buSzPct val="60000"/>
              <a:defRPr/>
            </a:pPr>
            <a:r>
              <a:rPr lang="tr-TR" kern="0" dirty="0">
                <a:cs typeface="Arial"/>
              </a:rPr>
              <a:t>meyve şekli ve kalitesi ana çeşitle benzerlik göstermeli, </a:t>
            </a:r>
          </a:p>
          <a:p>
            <a:pPr lvl="0" algn="just" fontAlgn="base">
              <a:lnSpc>
                <a:spcPct val="140000"/>
              </a:lnSpc>
              <a:spcAft>
                <a:spcPct val="0"/>
              </a:spcAft>
              <a:buClr>
                <a:srgbClr val="C4C3AA"/>
              </a:buClr>
              <a:buSzPct val="60000"/>
              <a:defRPr/>
            </a:pPr>
            <a:r>
              <a:rPr lang="tr-TR" kern="0" dirty="0">
                <a:cs typeface="Arial"/>
              </a:rPr>
              <a:t>çiçek tozu dağılım süresi mümkün olduğunca uzun olmalı </a:t>
            </a:r>
          </a:p>
        </p:txBody>
      </p:sp>
    </p:spTree>
    <p:extLst>
      <p:ext uri="{BB962C8B-B14F-4D97-AF65-F5344CB8AC3E}">
        <p14:creationId xmlns:p14="http://schemas.microsoft.com/office/powerpoint/2010/main" val="18522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C1421C8-9C05-D249-BA4C-FFFE4EF4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074" name="Picture 2" descr="BABA ÇEŞİTLERİ MUHAFAZA EDİN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2" y="1455071"/>
            <a:ext cx="6203092" cy="465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746789" y="1754659"/>
            <a:ext cx="527633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Yabani fındıkların tozlanmaya etkisi;</a:t>
            </a:r>
          </a:p>
          <a:p>
            <a:r>
              <a:rPr lang="tr-TR" dirty="0" smtClean="0"/>
              <a:t>Esasında fındık bahçelerinin çok sayıda çeşitle tesis edilmesi ve kısmen yabani fındık tiplerini ihtiva etmesi tozlanma konusunda sorun olmayacağını düşündürmektedir. Ancak;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 smtClean="0">
                <a:solidFill>
                  <a:srgbClr val="FF0000"/>
                </a:solidFill>
              </a:rPr>
              <a:t>Çiçeklenme zamanı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 smtClean="0">
                <a:solidFill>
                  <a:srgbClr val="FF0000"/>
                </a:solidFill>
              </a:rPr>
              <a:t>Uyuşmazlık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 smtClean="0">
                <a:solidFill>
                  <a:srgbClr val="FF0000"/>
                </a:solidFill>
              </a:rPr>
              <a:t>Çiçek tozu kalitesi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 smtClean="0">
                <a:solidFill>
                  <a:srgbClr val="FF0000"/>
                </a:solidFill>
              </a:rPr>
              <a:t>İklim faktörleri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 smtClean="0">
                <a:solidFill>
                  <a:srgbClr val="FF0000"/>
                </a:solidFill>
              </a:rPr>
              <a:t>Meyve şekl</a:t>
            </a:r>
            <a:r>
              <a:rPr lang="tr-TR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8522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C1421C8-9C05-D249-BA4C-FFFE4EF4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Dikdörtgen 5"/>
          <p:cNvSpPr/>
          <p:nvPr/>
        </p:nvSpPr>
        <p:spPr>
          <a:xfrm>
            <a:off x="255346" y="1232552"/>
            <a:ext cx="1180484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sz="2400" dirty="0" smtClean="0"/>
              <a:t> </a:t>
            </a:r>
            <a:r>
              <a:rPr lang="tr-TR" dirty="0" smtClean="0"/>
              <a:t>Tozlayıcı çeşitlerin meyve </a:t>
            </a:r>
            <a:r>
              <a:rPr lang="tr-TR" dirty="0"/>
              <a:t>tutumunu </a:t>
            </a:r>
            <a:r>
              <a:rPr lang="tr-TR" dirty="0" smtClean="0"/>
              <a:t>arttırdığı </a:t>
            </a:r>
            <a:r>
              <a:rPr lang="tr-TR" dirty="0"/>
              <a:t>ve boş meyve oranını azalttığı birçok çalışmada ortaya konmuştur.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55346" y="1969014"/>
            <a:ext cx="1180484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dirty="0"/>
              <a:t>Ancak </a:t>
            </a:r>
            <a:r>
              <a:rPr lang="tr-TR" dirty="0" err="1"/>
              <a:t>tozlayıcı</a:t>
            </a:r>
            <a:r>
              <a:rPr lang="tr-TR" dirty="0"/>
              <a:t> çeşitlerin meyve ve iç özelliklerine etkisi de söz </a:t>
            </a:r>
            <a:r>
              <a:rPr lang="tr-TR" dirty="0" smtClean="0"/>
              <a:t>konusudur (KSENİ) </a:t>
            </a:r>
            <a:endParaRPr lang="tr-TR" dirty="0"/>
          </a:p>
        </p:txBody>
      </p:sp>
      <p:sp>
        <p:nvSpPr>
          <p:cNvPr id="6" name="3 İçerik Yer Tutucusu"/>
          <p:cNvSpPr txBox="1">
            <a:spLocks/>
          </p:cNvSpPr>
          <p:nvPr/>
        </p:nvSpPr>
        <p:spPr>
          <a:xfrm>
            <a:off x="255346" y="2925443"/>
            <a:ext cx="11804849" cy="2783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 smtClean="0">
                <a:hlinkClick r:id="rId2" action="ppaction://hlinkfile"/>
              </a:rPr>
              <a:t>Fındıkta </a:t>
            </a:r>
            <a:r>
              <a:rPr lang="tr-TR" b="1" dirty="0" err="1" smtClean="0">
                <a:hlinkClick r:id="rId2" action="ppaction://hlinkfile"/>
              </a:rPr>
              <a:t>Kseni</a:t>
            </a:r>
            <a:r>
              <a:rPr lang="tr-TR" b="1" dirty="0" smtClean="0">
                <a:hlinkClick r:id="rId2" action="ppaction://hlinkfile"/>
              </a:rPr>
              <a:t> ve </a:t>
            </a:r>
            <a:r>
              <a:rPr lang="tr-TR" b="1" dirty="0" err="1" smtClean="0">
                <a:hlinkClick r:id="rId2" action="ppaction://hlinkfile"/>
              </a:rPr>
              <a:t>Metakseni</a:t>
            </a:r>
            <a:r>
              <a:rPr lang="tr-TR" b="1" dirty="0" smtClean="0">
                <a:hlinkClick r:id="rId2" action="ppaction://hlinkfile"/>
              </a:rPr>
              <a:t> Üzerine Araştırmalar  (Doktora Tezi)</a:t>
            </a:r>
            <a:endParaRPr lang="tr-TR" b="1" dirty="0" smtClean="0"/>
          </a:p>
          <a:p>
            <a:pPr algn="ctr">
              <a:buFont typeface="Arial" panose="020B0604020202020204" pitchFamily="34" charset="0"/>
              <a:buNone/>
            </a:pPr>
            <a:endParaRPr lang="tr-TR" sz="2400" b="1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tr-TR" sz="2400" b="1" dirty="0" smtClean="0"/>
              <a:t>Hazırlayan:</a:t>
            </a:r>
            <a:r>
              <a:rPr lang="tr-TR" sz="2400" dirty="0" smtClean="0"/>
              <a:t> Hüseyin İrfan BALIK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sz="2400" b="1" dirty="0" smtClean="0"/>
              <a:t>Akademik Danışman: </a:t>
            </a:r>
            <a:r>
              <a:rPr lang="tr-TR" sz="2400" dirty="0" smtClean="0"/>
              <a:t>Prof. Dr. Neriman BEYHAN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sz="2400" b="1" dirty="0" smtClean="0"/>
              <a:t>Bölüm:</a:t>
            </a:r>
            <a:r>
              <a:rPr lang="tr-TR" sz="2400" dirty="0" smtClean="0"/>
              <a:t> OMÜ Bahçe Bitkileri Bölümü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sz="2400" b="1" dirty="0" smtClean="0"/>
              <a:t>Yıl: </a:t>
            </a:r>
            <a:r>
              <a:rPr lang="tr-TR" sz="2400" dirty="0" smtClean="0"/>
              <a:t>2018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522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43000"/>
          </a:xfrm>
        </p:spPr>
        <p:txBody>
          <a:bodyPr/>
          <a:lstStyle/>
          <a:p>
            <a:r>
              <a:rPr lang="tr-TR" b="1" u="sng" dirty="0" smtClean="0"/>
              <a:t>SONUÇLAR</a:t>
            </a:r>
            <a:endParaRPr lang="tr-TR" b="1" u="sng" dirty="0"/>
          </a:p>
        </p:txBody>
      </p:sp>
      <p:sp>
        <p:nvSpPr>
          <p:cNvPr id="4" name="Dikdörtgen 4"/>
          <p:cNvSpPr>
            <a:spLocks noGrp="1"/>
          </p:cNvSpPr>
          <p:nvPr>
            <p:ph idx="1"/>
          </p:nvPr>
        </p:nvSpPr>
        <p:spPr>
          <a:xfrm>
            <a:off x="335360" y="1079584"/>
            <a:ext cx="1161729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Fındıkta </a:t>
            </a:r>
            <a:r>
              <a:rPr lang="tr-T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tozlayıcı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çeşitlerin meyve ve iç 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özelliklerinde değişimlere sebep olduğu açıktır.</a:t>
            </a:r>
            <a:endParaRPr lang="tr-TR" sz="2000" dirty="0"/>
          </a:p>
        </p:txBody>
      </p:sp>
      <p:sp>
        <p:nvSpPr>
          <p:cNvPr id="5" name="Dikdörtgen 2"/>
          <p:cNvSpPr/>
          <p:nvPr/>
        </p:nvSpPr>
        <p:spPr>
          <a:xfrm>
            <a:off x="335360" y="1772816"/>
            <a:ext cx="11617291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Uygulamaların fındıkta verimin en önemli unsurlarında olan 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karanfilin 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çotanağa dönüşüm oranı 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(MEYVE TUTUMU) ile 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çotanaktaki meyve sayısına etkileri oldukça çarpıcı olmuştur.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35361" y="3109853"/>
            <a:ext cx="1161728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Pomolojik özelliklerde meydana gelen değişimlerin çiçek tozu kaynağının yanı sıra meyve yükü ile de ilişkili olabileceği değerlendirilmektedir. 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335360" y="4447335"/>
            <a:ext cx="11617291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Tozlayıcı çeşitlerin meyve şeklinde değişime sebep olduğu ortaya konmuştur. </a:t>
            </a:r>
          </a:p>
        </p:txBody>
      </p:sp>
      <p:sp>
        <p:nvSpPr>
          <p:cNvPr id="8" name="Dikdörtgen 3"/>
          <p:cNvSpPr/>
          <p:nvPr/>
        </p:nvSpPr>
        <p:spPr>
          <a:xfrm>
            <a:off x="335361" y="5229201"/>
            <a:ext cx="11596083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Uygulamaların 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biyokimyasal özellikler ile renk değerlerinde de değişikliklere sebep olabileceği kanıtlanmıştır. </a:t>
            </a:r>
          </a:p>
        </p:txBody>
      </p:sp>
    </p:spTree>
    <p:extLst>
      <p:ext uri="{BB962C8B-B14F-4D97-AF65-F5344CB8AC3E}">
        <p14:creationId xmlns:p14="http://schemas.microsoft.com/office/powerpoint/2010/main" val="13069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17639" y="602507"/>
            <a:ext cx="1075157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Araştırmanın sonucunda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tozlayıcı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çeşitlerin karanfilin çotanağa dönüşüm oranı ve meyve özelliklerine etkileri ile çiçeklenme zamanları birlikte 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değerlendirildiğinde;</a:t>
            </a:r>
            <a:endParaRPr lang="tr-T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396360" y="3216171"/>
            <a:ext cx="926825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Tombul			</a:t>
            </a:r>
            <a:r>
              <a:rPr lang="tr-TR" sz="2400" dirty="0" err="1" smtClean="0"/>
              <a:t>Allahverdi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tr-TR" sz="2400" dirty="0" smtClean="0"/>
              <a:t>Palaz				Foşa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Çakıldak			Tombul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Foşa				Çakıldak ve </a:t>
            </a:r>
            <a:r>
              <a:rPr lang="tr-TR" sz="2400" dirty="0" err="1" smtClean="0"/>
              <a:t>Allahverdi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tr-TR" sz="2400" dirty="0" err="1" smtClean="0"/>
              <a:t>Allahverdi</a:t>
            </a:r>
            <a:r>
              <a:rPr lang="tr-TR" sz="2400" dirty="0" smtClean="0"/>
              <a:t>			Foşa</a:t>
            </a:r>
            <a:endParaRPr lang="tr-TR" sz="2400" dirty="0"/>
          </a:p>
        </p:txBody>
      </p:sp>
      <p:pic>
        <p:nvPicPr>
          <p:cNvPr id="4" name="Picture 2" descr="Ä°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59" y="2348880"/>
            <a:ext cx="888100" cy="88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348881"/>
            <a:ext cx="864096" cy="864096"/>
          </a:xfrm>
          <a:prstGeom prst="rect">
            <a:avLst/>
          </a:prstGeom>
        </p:spPr>
      </p:pic>
      <p:cxnSp>
        <p:nvCxnSpPr>
          <p:cNvPr id="7" name="Düz Ok Bağlayıcısı 6"/>
          <p:cNvCxnSpPr/>
          <p:nvPr/>
        </p:nvCxnSpPr>
        <p:spPr>
          <a:xfrm>
            <a:off x="4655841" y="3645024"/>
            <a:ext cx="144839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4655841" y="4149080"/>
            <a:ext cx="144839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 flipV="1">
            <a:off x="4655841" y="4647332"/>
            <a:ext cx="1448397" cy="58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4703846" y="5229200"/>
            <a:ext cx="135238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 flipV="1">
            <a:off x="4757213" y="5822089"/>
            <a:ext cx="1347025" cy="16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5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8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502812"/>
              </p:ext>
            </p:extLst>
          </p:nvPr>
        </p:nvGraphicFramePr>
        <p:xfrm>
          <a:off x="1075037" y="801666"/>
          <a:ext cx="1019432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104"/>
                <a:gridCol w="3163329"/>
                <a:gridCol w="2681416"/>
                <a:gridCol w="3064475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Çeşit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Kendilemede</a:t>
                      </a:r>
                      <a:r>
                        <a:rPr lang="tr-TR" dirty="0" smtClean="0"/>
                        <a:t> meyve tutumu (%)</a:t>
                      </a:r>
                    </a:p>
                    <a:p>
                      <a:pPr algn="ctr"/>
                      <a:r>
                        <a:rPr lang="tr-TR" dirty="0" smtClean="0"/>
                        <a:t> </a:t>
                      </a:r>
                      <a:r>
                        <a:rPr lang="tr-TR" dirty="0" smtClean="0"/>
                        <a:t>(3</a:t>
                      </a:r>
                      <a:r>
                        <a:rPr lang="tr-TR" baseline="0" dirty="0" smtClean="0"/>
                        <a:t> YILLIK ORTALAMA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İDEAL TOZLAYICI </a:t>
                      </a:r>
                    </a:p>
                    <a:p>
                      <a:pPr algn="ctr"/>
                      <a:r>
                        <a:rPr lang="tr-TR" dirty="0" smtClean="0"/>
                        <a:t>İLE TOZLANDIĞINDA</a:t>
                      </a:r>
                    </a:p>
                    <a:p>
                      <a:pPr algn="ctr"/>
                      <a:r>
                        <a:rPr lang="tr-TR" dirty="0" smtClean="0"/>
                        <a:t>MEYVE TUTUMU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Oransal artış (%)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Foşa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67 </a:t>
                      </a:r>
                    </a:p>
                    <a:p>
                      <a:pPr algn="ctr"/>
                      <a:r>
                        <a:rPr lang="tr-TR" dirty="0" smtClean="0"/>
                        <a:t>(</a:t>
                      </a:r>
                      <a:r>
                        <a:rPr lang="tr-TR" dirty="0" err="1" smtClean="0"/>
                        <a:t>Allahverdi</a:t>
                      </a:r>
                      <a:r>
                        <a:rPr lang="tr-TR" dirty="0" smtClean="0"/>
                        <a:t>/Çakıldak)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45</a:t>
                      </a:r>
                      <a:endParaRPr lang="tr-T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Tombul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63 </a:t>
                      </a:r>
                    </a:p>
                    <a:p>
                      <a:pPr algn="ctr"/>
                      <a:r>
                        <a:rPr lang="tr-TR" dirty="0" smtClean="0"/>
                        <a:t>(</a:t>
                      </a:r>
                      <a:r>
                        <a:rPr lang="tr-TR" dirty="0" err="1" smtClean="0"/>
                        <a:t>Allahverdi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50</a:t>
                      </a:r>
                      <a:endParaRPr lang="tr-T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Allahverdi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71 </a:t>
                      </a:r>
                    </a:p>
                    <a:p>
                      <a:pPr algn="ctr"/>
                      <a:r>
                        <a:rPr lang="tr-TR" dirty="0" smtClean="0"/>
                        <a:t>(Foşa)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92</a:t>
                      </a:r>
                      <a:endParaRPr lang="tr-T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Çakıldak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68 </a:t>
                      </a:r>
                    </a:p>
                    <a:p>
                      <a:pPr algn="ctr"/>
                      <a:r>
                        <a:rPr lang="tr-TR" dirty="0" smtClean="0"/>
                        <a:t>(Tombul)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94</a:t>
                      </a:r>
                      <a:endParaRPr lang="tr-T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Palaz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59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(Foşa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590</a:t>
                      </a:r>
                      <a:endParaRPr lang="tr-TR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1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225196-37C2-5545-A269-9F9CC8CD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 dirty="0"/>
              <a:t>ÇİÇEK YAPISI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B2FFB6-492F-FB4D-97C9-008C990AC1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E868AE-8335-6549-B379-664B5A3C0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52956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tr-TR" sz="4000" b="1" dirty="0" smtClean="0"/>
              <a:t>İlgi ve katılımınız için</a:t>
            </a:r>
            <a:br>
              <a:rPr lang="tr-TR" sz="4000" b="1" dirty="0" smtClean="0"/>
            </a:br>
            <a:r>
              <a:rPr lang="tr-TR" sz="4000" b="1" dirty="0" smtClean="0"/>
              <a:t>               </a:t>
            </a:r>
            <a:br>
              <a:rPr lang="tr-TR" sz="4000" b="1" dirty="0" smtClean="0"/>
            </a:br>
            <a:r>
              <a:rPr lang="tr-TR" sz="4000" b="1" dirty="0"/>
              <a:t> </a:t>
            </a:r>
            <a:r>
              <a:rPr lang="tr-TR" sz="4000" b="1" dirty="0" smtClean="0"/>
              <a:t>                          </a:t>
            </a:r>
            <a:r>
              <a:rPr lang="tr-TR" sz="4400" b="1" dirty="0" smtClean="0"/>
              <a:t>TEŞEKKÜR EDERİM</a:t>
            </a:r>
            <a:endParaRPr lang="x-none" sz="4400" b="1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C1E7F4-3BBD-4D48-B05A-0B98F8A73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3913"/>
            <a:ext cx="9144000" cy="1532243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Dr. </a:t>
            </a:r>
            <a:r>
              <a:rPr lang="tr-TR" dirty="0" err="1" smtClean="0">
                <a:solidFill>
                  <a:schemeClr val="bg1"/>
                </a:solidFill>
              </a:rPr>
              <a:t>Öğr</a:t>
            </a:r>
            <a:r>
              <a:rPr lang="tr-TR" dirty="0" smtClean="0">
                <a:solidFill>
                  <a:schemeClr val="bg1"/>
                </a:solidFill>
              </a:rPr>
              <a:t>. Üyesi Hüseyin İrfan BALIK</a:t>
            </a:r>
          </a:p>
          <a:p>
            <a:r>
              <a:rPr lang="tr-TR" dirty="0" smtClean="0"/>
              <a:t>SUBÜ Ziraat Fakültesi Bahçe Bitkileri Bölümü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irfanbalik@subu.edu.tr</a:t>
            </a:r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C1421C8-9C05-D249-BA4C-FFFE4EF4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2 İçerik Yer Tutucusu"/>
          <p:cNvSpPr txBox="1">
            <a:spLocks/>
          </p:cNvSpPr>
          <p:nvPr/>
        </p:nvSpPr>
        <p:spPr>
          <a:xfrm>
            <a:off x="457200" y="1600201"/>
            <a:ext cx="5152768" cy="2260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Fındık </a:t>
            </a:r>
            <a:r>
              <a:rPr lang="tr-TR" b="1" dirty="0" err="1" smtClean="0"/>
              <a:t>monoik</a:t>
            </a:r>
            <a:r>
              <a:rPr lang="tr-TR" dirty="0" smtClean="0"/>
              <a:t> çiçek yapısına sahiptir.</a:t>
            </a:r>
          </a:p>
          <a:p>
            <a:r>
              <a:rPr lang="tr-TR" dirty="0" smtClean="0"/>
              <a:t>Erkek ve dişi çiçekler aynı bitki üzerinde fakat farklı yerlerde bulunmaktadır.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015" y="1395081"/>
            <a:ext cx="5041557" cy="372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9 Dikdörtgen"/>
          <p:cNvSpPr/>
          <p:nvPr/>
        </p:nvSpPr>
        <p:spPr>
          <a:xfrm>
            <a:off x="8526162" y="3861049"/>
            <a:ext cx="852616" cy="1256628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5 Oval"/>
          <p:cNvSpPr/>
          <p:nvPr/>
        </p:nvSpPr>
        <p:spPr>
          <a:xfrm>
            <a:off x="9082156" y="2946649"/>
            <a:ext cx="770384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14 Metin kutusu"/>
          <p:cNvSpPr txBox="1"/>
          <p:nvPr/>
        </p:nvSpPr>
        <p:spPr>
          <a:xfrm>
            <a:off x="6339015" y="5629674"/>
            <a:ext cx="237249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Kedicik</a:t>
            </a:r>
          </a:p>
          <a:p>
            <a:r>
              <a:rPr lang="tr-TR" dirty="0" smtClean="0"/>
              <a:t>(erkek çiçek salkımı)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8859792" y="5629674"/>
            <a:ext cx="252077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Karanfil</a:t>
            </a:r>
          </a:p>
          <a:p>
            <a:pPr algn="ctr"/>
            <a:r>
              <a:rPr lang="tr-TR" dirty="0" smtClean="0"/>
              <a:t>(dişi çiçek kümesi)</a:t>
            </a:r>
            <a:endParaRPr lang="tr-TR" dirty="0"/>
          </a:p>
        </p:txBody>
      </p:sp>
      <p:cxnSp>
        <p:nvCxnSpPr>
          <p:cNvPr id="10" name="13 Düz Ok Bağlayıcısı"/>
          <p:cNvCxnSpPr/>
          <p:nvPr/>
        </p:nvCxnSpPr>
        <p:spPr>
          <a:xfrm flipH="1">
            <a:off x="7806082" y="5169207"/>
            <a:ext cx="720080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7 Düz Ok Bağlayıcısı"/>
          <p:cNvCxnSpPr/>
          <p:nvPr/>
        </p:nvCxnSpPr>
        <p:spPr>
          <a:xfrm>
            <a:off x="9742138" y="3861049"/>
            <a:ext cx="756085" cy="15841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107092" y="5629673"/>
            <a:ext cx="6096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tr-TR" b="1" dirty="0"/>
              <a:t>Bir püskül 4-5 milyon arasında değişen sayıda çiçek tozu üretebilmektedir (</a:t>
            </a:r>
            <a:r>
              <a:rPr lang="tr-TR" b="1" dirty="0" err="1"/>
              <a:t>Mehlenbacher</a:t>
            </a:r>
            <a:r>
              <a:rPr lang="tr-TR" b="1" dirty="0"/>
              <a:t> ve Miller, 1988).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07093" y="4841834"/>
            <a:ext cx="6096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b="1" i="1" dirty="0"/>
              <a:t>Bir dişi çiçek tomurcuğunda 3-5 adet yaprak taslağı tespit edilmiştir (Beyhan, 2000). </a:t>
            </a: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val="18522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225196-37C2-5545-A269-9F9CC8CD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 dirty="0" smtClean="0"/>
              <a:t>TOZLANMA ŞEKLİ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B2FFB6-492F-FB4D-97C9-008C990AC1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C1421C8-9C05-D249-BA4C-FFFE4EF4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2" name="Metin kutusu 1"/>
          <p:cNvSpPr txBox="1"/>
          <p:nvPr/>
        </p:nvSpPr>
        <p:spPr>
          <a:xfrm>
            <a:off x="481209" y="1519881"/>
            <a:ext cx="490743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tr-TR" dirty="0" smtClean="0"/>
              <a:t>Fındık polenleri 25-40 mikron büyüklüğündedir.</a:t>
            </a:r>
          </a:p>
          <a:p>
            <a:pPr marL="285750" indent="-285750">
              <a:buFont typeface="Wingdings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tr-TR" dirty="0" smtClean="0"/>
              <a:t>Tozlanma rüzgarla olmaktadır.</a:t>
            </a:r>
            <a:endParaRPr lang="tr-TR" dirty="0"/>
          </a:p>
        </p:txBody>
      </p:sp>
      <p:pic>
        <p:nvPicPr>
          <p:cNvPr id="4" name="Resim 3" descr="D:\DOKTORA TEZİ\tez resimler\canlılık-çimlenme 2015\polen canlılık 2015\çakıldak 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22" y="1519881"/>
            <a:ext cx="3785749" cy="286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 descr="D:\TESCİL\ALLAHVERDİ tescil\resimler\2015 fenolojik takip\allahverdi 2015\IMG_028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443" y="2953265"/>
            <a:ext cx="4263081" cy="28296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7673545" y="5090984"/>
            <a:ext cx="36498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hlinkClick r:id="rId4" action="ppaction://hlinkfile"/>
              </a:rPr>
              <a:t>VİDEO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941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225196-37C2-5545-A269-9F9CC8CD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 dirty="0" smtClean="0"/>
              <a:t>DİKOGAMİ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B2FFB6-492F-FB4D-97C9-008C990AC1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C1421C8-9C05-D249-BA4C-FFFE4EF4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2 İçerik Yer Tutucusu"/>
          <p:cNvSpPr txBox="1">
            <a:spLocks/>
          </p:cNvSpPr>
          <p:nvPr/>
        </p:nvSpPr>
        <p:spPr>
          <a:xfrm>
            <a:off x="457199" y="1600201"/>
            <a:ext cx="5659395" cy="35616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Erkek ve dişi çiçeklerin farklı zamanlarda olgunlaşmasına </a:t>
            </a:r>
            <a:r>
              <a:rPr lang="tr-TR" b="1" dirty="0" smtClean="0"/>
              <a:t>‘</a:t>
            </a:r>
            <a:r>
              <a:rPr lang="tr-TR" b="1" dirty="0" err="1" smtClean="0"/>
              <a:t>dikogami</a:t>
            </a:r>
            <a:r>
              <a:rPr lang="tr-TR" b="1" dirty="0" smtClean="0"/>
              <a:t>’ </a:t>
            </a:r>
            <a:r>
              <a:rPr lang="tr-TR" dirty="0" smtClean="0"/>
              <a:t>denir.</a:t>
            </a:r>
          </a:p>
          <a:p>
            <a:endParaRPr lang="tr-TR" dirty="0" smtClean="0"/>
          </a:p>
          <a:p>
            <a:r>
              <a:rPr lang="tr-TR" sz="2000" dirty="0" smtClean="0"/>
              <a:t>Erkek çiçeklerin dişi çiçeklerden erken olgunlaşmasına ve çiçeklenmesine </a:t>
            </a:r>
            <a:r>
              <a:rPr lang="tr-TR" sz="2000" b="1" dirty="0" smtClean="0"/>
              <a:t>‘</a:t>
            </a:r>
            <a:r>
              <a:rPr lang="tr-TR" sz="2000" b="1" dirty="0" err="1" smtClean="0"/>
              <a:t>protandri</a:t>
            </a:r>
            <a:r>
              <a:rPr lang="tr-TR" sz="2000" b="1" dirty="0" smtClean="0"/>
              <a:t>’ </a:t>
            </a:r>
            <a:r>
              <a:rPr lang="tr-TR" sz="2000" dirty="0" smtClean="0"/>
              <a:t>denir.</a:t>
            </a:r>
          </a:p>
          <a:p>
            <a:r>
              <a:rPr lang="tr-TR" sz="2000" dirty="0" smtClean="0"/>
              <a:t>Dişi çiçeklerin erkek çiçeklerden erken olgunlaşmasına ve çiçeklenmesine </a:t>
            </a:r>
            <a:r>
              <a:rPr lang="tr-TR" sz="2000" dirty="0" err="1" smtClean="0"/>
              <a:t>ise</a:t>
            </a:r>
            <a:r>
              <a:rPr lang="tr-TR" sz="2000" b="1" dirty="0" err="1" smtClean="0"/>
              <a:t>‘protogeni</a:t>
            </a:r>
            <a:r>
              <a:rPr lang="tr-TR" sz="2000" b="1" dirty="0" smtClean="0"/>
              <a:t>’ </a:t>
            </a:r>
            <a:r>
              <a:rPr lang="tr-TR" sz="2000" dirty="0" smtClean="0"/>
              <a:t>denir.</a:t>
            </a:r>
            <a:endParaRPr lang="tr-TR" sz="2000" dirty="0"/>
          </a:p>
        </p:txBody>
      </p:sp>
      <p:pic>
        <p:nvPicPr>
          <p:cNvPr id="4" name="Picture 7" descr="IMG_28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06" y="1185094"/>
            <a:ext cx="3302759" cy="242031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resimler\2014 FENOLOJİ RESİMLERİ\IMG_0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14" y="4071113"/>
            <a:ext cx="3276352" cy="21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etin kutusu"/>
          <p:cNvSpPr txBox="1"/>
          <p:nvPr/>
        </p:nvSpPr>
        <p:spPr>
          <a:xfrm>
            <a:off x="10333139" y="2195572"/>
            <a:ext cx="106618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/>
              <a:t>Protandri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0333139" y="4977150"/>
            <a:ext cx="113819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/>
              <a:t>Protogeni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354226" y="5606668"/>
            <a:ext cx="638020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b="1" i="1" dirty="0"/>
              <a:t>Erkek ve dişi çiçeklerin açım zamanı ve süresi ekoloji, çeşit ve aynı çeşitte yıllara bağlı olarak değişebilmektedir (Beyhan, 2000). </a:t>
            </a: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val="18522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225196-37C2-5545-A269-9F9CC8CD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 dirty="0" smtClean="0"/>
              <a:t>ÇİÇEKLENME ZAMANI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B2FFB6-492F-FB4D-97C9-008C990AC1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C1421C8-9C05-D249-BA4C-FFFE4EF4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2" name="Dikdörtgen 1"/>
          <p:cNvSpPr/>
          <p:nvPr/>
        </p:nvSpPr>
        <p:spPr>
          <a:xfrm>
            <a:off x="280086" y="1169936"/>
            <a:ext cx="11804821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b="1" i="1" dirty="0"/>
              <a:t>Diğer birçok ılıman iklim meyve türünden farklı olarak fındıkta çiçeklenme, kış aylarına gerçekleşmektedir. </a:t>
            </a:r>
            <a:endParaRPr lang="tr-TR" b="1" i="1" dirty="0" smtClean="0"/>
          </a:p>
          <a:p>
            <a:r>
              <a:rPr lang="tr-TR" b="1" i="1" dirty="0" smtClean="0"/>
              <a:t>Fındıkta </a:t>
            </a:r>
            <a:r>
              <a:rPr lang="tr-TR" b="1" i="1" dirty="0"/>
              <a:t>en erken çiçek tozu vermeye başlayan çeşitlerde çiçek tozu yayılımı Aralık ayında olmaktadır. </a:t>
            </a:r>
            <a:endParaRPr lang="tr-TR" b="1" i="1" dirty="0" smtClean="0"/>
          </a:p>
          <a:p>
            <a:r>
              <a:rPr lang="tr-TR" b="1" i="1" dirty="0" smtClean="0"/>
              <a:t>Genellikle </a:t>
            </a:r>
            <a:r>
              <a:rPr lang="tr-TR" b="1" i="1" dirty="0"/>
              <a:t>yoğun çiçek tozu yayma dönemi Ocak ayıdır. </a:t>
            </a:r>
            <a:endParaRPr lang="tr-TR" b="1" i="1" dirty="0" smtClean="0"/>
          </a:p>
          <a:p>
            <a:r>
              <a:rPr lang="tr-TR" b="1" i="1" dirty="0" smtClean="0"/>
              <a:t>En </a:t>
            </a:r>
            <a:r>
              <a:rPr lang="tr-TR" b="1" i="1" dirty="0"/>
              <a:t>erken karanfil açımı görülen çeşitlerde çiçek tozu kabul etme dönemi Kasım-Aralık aylarına rastlamaktadır. Çeşitlerin çoğunda karanfiller Ocak-Şubat aylarında görülmekte ve bazı çeşitlerde karanfiller Mart ayında bile </a:t>
            </a:r>
            <a:r>
              <a:rPr lang="tr-TR" b="1" i="1" dirty="0" err="1"/>
              <a:t>reseptif</a:t>
            </a:r>
            <a:r>
              <a:rPr lang="tr-TR" b="1" i="1" dirty="0"/>
              <a:t> kalabilmektedir (Beyhan ve Odabaş, 1995).</a:t>
            </a:r>
          </a:p>
        </p:txBody>
      </p:sp>
      <p:pic>
        <p:nvPicPr>
          <p:cNvPr id="1026" name="Picture 2" descr="Kar yağışı fındık üreticilerini sevindir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70" y="3241589"/>
            <a:ext cx="5178070" cy="289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741</Words>
  <Application>Microsoft Office PowerPoint</Application>
  <PresentationFormat>Özel</PresentationFormat>
  <Paragraphs>118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Office Theme</vt:lpstr>
      <vt:lpstr>FINDIKTA TOZLANMA</vt:lpstr>
      <vt:lpstr>ÇİÇEK YAPISI</vt:lpstr>
      <vt:lpstr>PowerPoint Sunusu</vt:lpstr>
      <vt:lpstr>TOZLANMA ŞEKLİ</vt:lpstr>
      <vt:lpstr>PowerPoint Sunusu</vt:lpstr>
      <vt:lpstr>DİKOGAMİ</vt:lpstr>
      <vt:lpstr>PowerPoint Sunusu</vt:lpstr>
      <vt:lpstr>ÇİÇEKLENME ZAMANI</vt:lpstr>
      <vt:lpstr>PowerPoint Sunusu</vt:lpstr>
      <vt:lpstr>EŞEYSEL UYUŞMAZLIK</vt:lpstr>
      <vt:lpstr>PowerPoint Sunusu</vt:lpstr>
      <vt:lpstr>PowerPoint Sunusu</vt:lpstr>
      <vt:lpstr>TOZLAYICI ÇEŞİT</vt:lpstr>
      <vt:lpstr>PowerPoint Sunusu</vt:lpstr>
      <vt:lpstr>PowerPoint Sunusu</vt:lpstr>
      <vt:lpstr>PowerPoint Sunusu</vt:lpstr>
      <vt:lpstr>SONUÇLAR</vt:lpstr>
      <vt:lpstr>PowerPoint Sunusu</vt:lpstr>
      <vt:lpstr>PowerPoint Sunusu</vt:lpstr>
      <vt:lpstr>İlgi ve katılımınız için                                            TEŞEKKÜR EDERİM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Halid Özgür</dc:creator>
  <cp:lastModifiedBy>HÜSEYİN İRFAN BALIK</cp:lastModifiedBy>
  <cp:revision>29</cp:revision>
  <dcterms:created xsi:type="dcterms:W3CDTF">2020-09-09T19:50:56Z</dcterms:created>
  <dcterms:modified xsi:type="dcterms:W3CDTF">2021-01-23T10:15:35Z</dcterms:modified>
</cp:coreProperties>
</file>